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0"/>
  </p:notesMasterIdLst>
  <p:sldIdLst>
    <p:sldId id="256" r:id="rId2"/>
    <p:sldId id="262" r:id="rId3"/>
    <p:sldId id="257" r:id="rId4"/>
    <p:sldId id="259" r:id="rId5"/>
    <p:sldId id="258" r:id="rId6"/>
    <p:sldId id="261" r:id="rId7"/>
    <p:sldId id="265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836" autoAdjust="0"/>
  </p:normalViewPr>
  <p:slideViewPr>
    <p:cSldViewPr snapToGrid="0">
      <p:cViewPr varScale="1">
        <p:scale>
          <a:sx n="66" d="100"/>
          <a:sy n="66" d="100"/>
        </p:scale>
        <p:origin x="-12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AF10A538-3DE5-4956-B695-8A41CD7663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62EBE-8002-49C5-9E5C-85E18FA50373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9EECB-DE58-4488-811C-6D0453F7E0D5}" type="slidenum">
              <a:rPr lang="en-US"/>
              <a:pPr/>
              <a:t>2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9EABA-EC66-42F2-908C-3EEB8F41214A}" type="slidenum">
              <a:rPr lang="en-US"/>
              <a:pPr/>
              <a:t>3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8525E4-BB06-48B4-B0C0-77C9FF8004B4}" type="slidenum">
              <a:rPr lang="en-US"/>
              <a:pPr/>
              <a:t>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72DE7-3275-482E-8B30-563CF60B84EE}" type="slidenum">
              <a:rPr lang="en-US"/>
              <a:pPr/>
              <a:t>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14734-9D31-40A3-AEF2-C94643A57506}" type="slidenum">
              <a:rPr lang="en-US"/>
              <a:pPr/>
              <a:t>6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82F72-5E00-4360-A001-A9BDA71E17F7}" type="slidenum">
              <a:rPr lang="en-US"/>
              <a:pPr/>
              <a:t>7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C6017-9210-40D5-8DEC-5B3ED7FBF4C9}" type="slidenum">
              <a:rPr lang="en-US"/>
              <a:pPr/>
              <a:t>8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DA45F4F-B242-4FB2-AFEF-9A8EAAAFB3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9B4B3-EC27-4F22-AA90-D4347A6EE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02746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481DA-408D-4813-A10C-B874F7C2D2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29141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7A58A-D8F4-411F-B695-68EBAE1812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61005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DD45E-25DA-4BF8-915C-BED787EE1F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1292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4B4B8-7F72-4810-BE5F-C1E3B02B75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25817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18ECA-8AA3-4840-A3BB-20014F6E46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78890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9A978-C180-4CE7-A47C-7FFF28B710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06175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8A07E-CF97-4C59-9577-D887C60D95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25566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96EE7-799E-4298-BBC4-E334CAC4C3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27729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B4949-93C8-4414-93A9-CA1414245D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84498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7AF87F5B-6CBB-42A3-ABDE-20985A7C31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88" y="1339850"/>
            <a:ext cx="7429500" cy="1143000"/>
          </a:xfrm>
        </p:spPr>
        <p:txBody>
          <a:bodyPr/>
          <a:lstStyle/>
          <a:p>
            <a:r>
              <a:rPr lang="en-US"/>
              <a:t>Classroom Expectations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92438" y="2768600"/>
            <a:ext cx="5248275" cy="11096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 i="1" dirty="0" smtClean="0"/>
              <a:t>ENGLISH</a:t>
            </a:r>
            <a:r>
              <a:rPr lang="en-US" b="1" dirty="0" smtClean="0"/>
              <a:t> with Mrs. Ivanič</a:t>
            </a:r>
          </a:p>
          <a:p>
            <a:pPr>
              <a:spcBef>
                <a:spcPct val="0"/>
              </a:spcBef>
            </a:pPr>
            <a:endParaRPr lang="en-US" sz="1800" b="1" dirty="0" smtClean="0"/>
          </a:p>
          <a:p>
            <a:pPr>
              <a:spcBef>
                <a:spcPct val="0"/>
              </a:spcBef>
            </a:pPr>
            <a:r>
              <a:rPr lang="en-US" sz="1800" b="1" dirty="0" err="1" smtClean="0"/>
              <a:t>Srednja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trgovska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šola</a:t>
            </a:r>
            <a:r>
              <a:rPr lang="en-US" sz="1800" b="1" dirty="0" smtClean="0"/>
              <a:t> Ljubljana </a:t>
            </a:r>
            <a:r>
              <a:rPr lang="en-US" sz="1800" b="1" dirty="0" err="1" smtClean="0"/>
              <a:t>š.l</a:t>
            </a:r>
            <a:r>
              <a:rPr lang="en-US" sz="1800" b="1" dirty="0" smtClean="0"/>
              <a:t>. 2013-14</a:t>
            </a:r>
            <a:endParaRPr lang="en-US" sz="18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 Behaviors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Be prompt</a:t>
            </a:r>
          </a:p>
          <a:p>
            <a:pPr lvl="1">
              <a:spcBef>
                <a:spcPct val="0"/>
              </a:spcBef>
            </a:pPr>
            <a:r>
              <a:rPr lang="en-US" dirty="0"/>
              <a:t>Be ready to learn when class begins.</a:t>
            </a:r>
          </a:p>
          <a:p>
            <a:r>
              <a:rPr lang="en-US" dirty="0"/>
              <a:t>Be prepared</a:t>
            </a:r>
          </a:p>
          <a:p>
            <a:pPr lvl="1">
              <a:spcBef>
                <a:spcPct val="0"/>
              </a:spcBef>
            </a:pPr>
            <a:r>
              <a:rPr lang="en-US" dirty="0"/>
              <a:t>Have materials with you and know due dates.</a:t>
            </a:r>
          </a:p>
          <a:p>
            <a:r>
              <a:rPr lang="en-US" dirty="0"/>
              <a:t>Be a polite and positive participant</a:t>
            </a:r>
            <a:endParaRPr lang="en-US" i="1" dirty="0"/>
          </a:p>
          <a:p>
            <a:pPr lvl="1">
              <a:spcBef>
                <a:spcPct val="0"/>
              </a:spcBef>
            </a:pPr>
            <a:r>
              <a:rPr lang="en-US" dirty="0"/>
              <a:t>Speak in a normal tone of voice, and listen attentively.</a:t>
            </a:r>
          </a:p>
          <a:p>
            <a:r>
              <a:rPr lang="en-US" dirty="0"/>
              <a:t>Be productive</a:t>
            </a:r>
          </a:p>
          <a:p>
            <a:pPr lvl="1">
              <a:spcBef>
                <a:spcPct val="0"/>
              </a:spcBef>
            </a:pPr>
            <a:r>
              <a:rPr lang="en-US" dirty="0"/>
              <a:t>Turn in work on time, and always do your best.</a:t>
            </a:r>
          </a:p>
          <a:p>
            <a:r>
              <a:rPr lang="en-US" dirty="0"/>
              <a:t>Be </a:t>
            </a:r>
            <a:r>
              <a:rPr lang="en-US" dirty="0" smtClean="0"/>
              <a:t>an active learner</a:t>
            </a:r>
            <a:endParaRPr lang="en-US" dirty="0"/>
          </a:p>
          <a:p>
            <a:pPr lvl="1">
              <a:spcBef>
                <a:spcPct val="0"/>
              </a:spcBef>
            </a:pPr>
            <a:r>
              <a:rPr lang="en-US" dirty="0" smtClean="0"/>
              <a:t>Ask questions and offer answers by speaking in turn.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Show Respect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Value yourself. Be honest and ethical, and practice strong moral values.</a:t>
            </a:r>
          </a:p>
          <a:p>
            <a:r>
              <a:rPr lang="en-US" dirty="0" smtClean="0"/>
              <a:t>Value others. Treat </a:t>
            </a:r>
            <a:r>
              <a:rPr lang="en-US" dirty="0"/>
              <a:t>all members of the school community and all visitors with politeness and respect.</a:t>
            </a:r>
          </a:p>
          <a:p>
            <a:r>
              <a:rPr lang="en-US" dirty="0"/>
              <a:t>Honor the ideas and opinions of others.</a:t>
            </a:r>
          </a:p>
          <a:p>
            <a:r>
              <a:rPr lang="en-US" dirty="0"/>
              <a:t>Offer to help.</a:t>
            </a:r>
          </a:p>
          <a:p>
            <a:r>
              <a:rPr lang="en-US" dirty="0"/>
              <a:t>Be responsible with </a:t>
            </a:r>
            <a:r>
              <a:rPr lang="en-US" dirty="0" smtClean="0"/>
              <a:t>school property and personal </a:t>
            </a:r>
            <a:r>
              <a:rPr lang="en-US" dirty="0"/>
              <a:t>belongings.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Responsibility for Coursework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3"/>
            <a:ext cx="6735763" cy="4572000"/>
          </a:xfrm>
        </p:spPr>
        <p:txBody>
          <a:bodyPr/>
          <a:lstStyle/>
          <a:p>
            <a:r>
              <a:rPr lang="en-US" dirty="0" smtClean="0"/>
              <a:t>Bring </a:t>
            </a:r>
            <a:r>
              <a:rPr lang="en-US" dirty="0" smtClean="0"/>
              <a:t>a calendar/planner</a:t>
            </a:r>
            <a:r>
              <a:rPr lang="en-US" dirty="0"/>
              <a:t>, </a:t>
            </a:r>
            <a:r>
              <a:rPr lang="en-US" dirty="0" smtClean="0"/>
              <a:t>notebook, handouts and/or worksheets and </a:t>
            </a:r>
            <a:r>
              <a:rPr lang="en-US" dirty="0"/>
              <a:t>appropriate writing tools to class.</a:t>
            </a:r>
          </a:p>
          <a:p>
            <a:r>
              <a:rPr lang="en-US" dirty="0"/>
              <a:t>Know due </a:t>
            </a:r>
            <a:r>
              <a:rPr lang="en-US" dirty="0" smtClean="0"/>
              <a:t>dates, and </a:t>
            </a:r>
            <a:r>
              <a:rPr lang="en-US" dirty="0"/>
              <a:t>submit all coursework on time.</a:t>
            </a:r>
          </a:p>
          <a:p>
            <a:r>
              <a:rPr lang="en-US" dirty="0"/>
              <a:t>All assignments </a:t>
            </a:r>
            <a:r>
              <a:rPr lang="en-US" dirty="0" smtClean="0"/>
              <a:t>and special dates including test dates will be posted on eAsistent.</a:t>
            </a:r>
          </a:p>
          <a:p>
            <a:r>
              <a:rPr lang="en-US" dirty="0" smtClean="0"/>
              <a:t>Be prepared for </a:t>
            </a:r>
            <a:r>
              <a:rPr lang="en-US" i="1" dirty="0" smtClean="0"/>
              <a:t>unannounced</a:t>
            </a:r>
            <a:r>
              <a:rPr lang="en-US" dirty="0" smtClean="0"/>
              <a:t> quizzes.</a:t>
            </a:r>
          </a:p>
          <a:p>
            <a:r>
              <a:rPr lang="en-US" dirty="0" smtClean="0"/>
              <a:t>Learn from your mistakes.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Promote Lifelong Learning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You can develop lifelong learning traits:</a:t>
            </a:r>
          </a:p>
          <a:p>
            <a:pPr lvl="1"/>
            <a:r>
              <a:rPr lang="en-US" dirty="0"/>
              <a:t>By showing curiosity about </a:t>
            </a:r>
            <a:r>
              <a:rPr lang="en-US" dirty="0" smtClean="0"/>
              <a:t>the English language and its various contexts and uses.</a:t>
            </a:r>
            <a:endParaRPr lang="en-US" dirty="0"/>
          </a:p>
          <a:p>
            <a:pPr lvl="1"/>
            <a:r>
              <a:rPr lang="en-US" dirty="0"/>
              <a:t>By seeking and valuing diversity.</a:t>
            </a:r>
          </a:p>
          <a:p>
            <a:pPr lvl="1"/>
            <a:r>
              <a:rPr lang="en-US" dirty="0"/>
              <a:t>By persisting in seeking out new solutions.</a:t>
            </a:r>
          </a:p>
          <a:p>
            <a:pPr lvl="1"/>
            <a:r>
              <a:rPr lang="en-US" dirty="0"/>
              <a:t>By using your unique talents and intelligence to promote positive change.</a:t>
            </a:r>
          </a:p>
          <a:p>
            <a:pPr lvl="1"/>
            <a:r>
              <a:rPr lang="en-US" dirty="0"/>
              <a:t>By learning and applying </a:t>
            </a:r>
            <a:r>
              <a:rPr lang="en-US" dirty="0" smtClean="0"/>
              <a:t>what you already know to </a:t>
            </a:r>
            <a:r>
              <a:rPr lang="en-US" dirty="0"/>
              <a:t>solve problems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By using readily available tools and technology to obtain new information and/or to review what you have already learned.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Policies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3"/>
            <a:ext cx="6858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Food and beverages are not allowed in the classroom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Mobile phones are not allowed to be used during class.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Headphones are not allowed to be used during class.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Be </a:t>
            </a:r>
            <a:r>
              <a:rPr lang="en-US" dirty="0"/>
              <a:t>in your seat </a:t>
            </a:r>
            <a:r>
              <a:rPr lang="en-US" dirty="0" smtClean="0"/>
              <a:t>and ready to learn when </a:t>
            </a:r>
            <a:r>
              <a:rPr lang="en-US" dirty="0"/>
              <a:t>the bell rings, as class begins at that time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Absences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Ask </a:t>
            </a:r>
            <a:r>
              <a:rPr lang="en-US" dirty="0" smtClean="0"/>
              <a:t>a </a:t>
            </a:r>
            <a:r>
              <a:rPr lang="en-US" dirty="0"/>
              <a:t>classmate first for assignments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you are unsure about an item, ask your teacher.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Grading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Grades are based on the accumulation of points.</a:t>
            </a:r>
          </a:p>
          <a:p>
            <a:r>
              <a:rPr lang="en-US" dirty="0"/>
              <a:t>Points are based on:</a:t>
            </a:r>
          </a:p>
          <a:p>
            <a:pPr lvl="1"/>
            <a:r>
              <a:rPr lang="en-US" dirty="0"/>
              <a:t>Class participation </a:t>
            </a:r>
            <a:br>
              <a:rPr lang="en-US" dirty="0"/>
            </a:br>
            <a:r>
              <a:rPr lang="en-US" dirty="0"/>
              <a:t>(effort)</a:t>
            </a:r>
          </a:p>
          <a:p>
            <a:pPr lvl="1"/>
            <a:r>
              <a:rPr lang="en-US" dirty="0"/>
              <a:t>Completion of assignments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(weekly work including in-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dirty="0" smtClean="0"/>
              <a:t>   class work and homework)</a:t>
            </a:r>
            <a:endParaRPr lang="en-US" dirty="0"/>
          </a:p>
          <a:p>
            <a:pPr lvl="1"/>
            <a:r>
              <a:rPr lang="en-US" dirty="0" smtClean="0"/>
              <a:t>Notebooks, worksheets,  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dirty="0" smtClean="0"/>
              <a:t>quizzes </a:t>
            </a:r>
            <a:r>
              <a:rPr lang="en-US" dirty="0" smtClean="0"/>
              <a:t>and tests</a:t>
            </a:r>
            <a:r>
              <a:rPr lang="en-US" dirty="0"/>
              <a:t>	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605588" y="223838"/>
            <a:ext cx="213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endParaRPr lang="en-US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6266688" y="2108200"/>
            <a:ext cx="2186750" cy="3323987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tabLst>
                <a:tab pos="14859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400050" indent="-228600">
              <a:spcBef>
                <a:spcPct val="0"/>
              </a:spcBef>
              <a:tabLst>
                <a:tab pos="14859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tabLst>
                <a:tab pos="14859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tabLst>
                <a:tab pos="14859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tabLst>
                <a:tab pos="14859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4859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en-US" sz="800" b="1" dirty="0"/>
          </a:p>
          <a:p>
            <a:pPr algn="ctr">
              <a:spcBef>
                <a:spcPct val="20000"/>
              </a:spcBef>
            </a:pPr>
            <a:r>
              <a:rPr lang="en-US" b="1" dirty="0" smtClean="0"/>
              <a:t>Suggested Grading </a:t>
            </a:r>
            <a:r>
              <a:rPr lang="en-US" b="1" dirty="0"/>
              <a:t>Scale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100-90</a:t>
            </a:r>
            <a:r>
              <a:rPr lang="en-US" sz="1600" dirty="0"/>
              <a:t>% 	= 3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89-80% </a:t>
            </a:r>
            <a:r>
              <a:rPr lang="en-US" sz="1600" dirty="0"/>
              <a:t>	= </a:t>
            </a:r>
            <a:r>
              <a:rPr lang="en-US" sz="1600" dirty="0" smtClean="0"/>
              <a:t>2</a:t>
            </a:r>
            <a:endParaRPr lang="en-US" sz="1600" dirty="0"/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79-65% </a:t>
            </a:r>
            <a:r>
              <a:rPr lang="en-US" sz="1600" dirty="0"/>
              <a:t>	= </a:t>
            </a:r>
            <a:r>
              <a:rPr lang="en-US" sz="1600" dirty="0" smtClean="0"/>
              <a:t>2</a:t>
            </a:r>
            <a:endParaRPr lang="en-US" sz="1600" dirty="0"/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64-50% </a:t>
            </a:r>
            <a:r>
              <a:rPr lang="en-US" sz="1600" dirty="0"/>
              <a:t>	= </a:t>
            </a:r>
            <a:r>
              <a:rPr lang="en-US" sz="1600" dirty="0" smtClean="0"/>
              <a:t>2</a:t>
            </a:r>
            <a:endParaRPr lang="en-US" sz="1600" dirty="0"/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1600" dirty="0"/>
              <a:t>Below </a:t>
            </a:r>
            <a:r>
              <a:rPr lang="en-US" sz="1600" dirty="0" smtClean="0"/>
              <a:t>50% </a:t>
            </a:r>
            <a:r>
              <a:rPr lang="en-US" sz="1600" dirty="0"/>
              <a:t>	= </a:t>
            </a:r>
            <a:r>
              <a:rPr lang="en-US" sz="1600" dirty="0" smtClean="0"/>
              <a:t>1</a:t>
            </a:r>
            <a:endParaRPr lang="en-US" sz="1600" dirty="0"/>
          </a:p>
          <a:p>
            <a:pPr lvl="1">
              <a:spcBef>
                <a:spcPct val="20000"/>
              </a:spcBef>
              <a:buFontTx/>
              <a:buChar char="•"/>
            </a:pPr>
            <a:endParaRPr lang="en-US" sz="1600" dirty="0"/>
          </a:p>
          <a:p>
            <a:pPr>
              <a:spcBef>
                <a:spcPct val="20000"/>
              </a:spcBef>
            </a:pPr>
            <a:r>
              <a:rPr lang="en-US" sz="1600" dirty="0"/>
              <a:t>Grades are calculated on </a:t>
            </a:r>
            <a:r>
              <a:rPr lang="en-US" sz="1600" dirty="0" smtClean="0"/>
              <a:t>a cumulative </a:t>
            </a:r>
            <a:r>
              <a:rPr lang="en-US" sz="1600" dirty="0"/>
              <a:t>percentage and are rounded up whenever possible.</a:t>
            </a:r>
          </a:p>
          <a:p>
            <a:pPr>
              <a:spcBef>
                <a:spcPct val="20000"/>
              </a:spcBef>
            </a:pPr>
            <a:r>
              <a:rPr lang="en-US" sz="800" dirty="0"/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 Pledge to Students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will trust you until you give me reason to do otherwise.</a:t>
            </a:r>
          </a:p>
          <a:p>
            <a:r>
              <a:rPr lang="en-US"/>
              <a:t>I will respect you and work with you to solve problems.</a:t>
            </a:r>
          </a:p>
          <a:p>
            <a:r>
              <a:rPr lang="en-US"/>
              <a:t>I will promptly correct and offer feedback on your work.</a:t>
            </a:r>
          </a:p>
          <a:p>
            <a:r>
              <a:rPr lang="en-US"/>
              <a:t>I will work with you to meet learning goals.</a:t>
            </a:r>
          </a:p>
          <a:p>
            <a:r>
              <a:rPr lang="en-US"/>
              <a:t>I will offer extra help and alternative assessments should you require them.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158951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01158951</Template>
  <TotalTime>74</TotalTime>
  <Words>361</Words>
  <Application>Microsoft Office PowerPoint</Application>
  <PresentationFormat>On-screen Show (4:3)</PresentationFormat>
  <Paragraphs>76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01158951</vt:lpstr>
      <vt:lpstr>Classroom Expectations</vt:lpstr>
      <vt:lpstr>Student Behaviors</vt:lpstr>
      <vt:lpstr>Show Respect</vt:lpstr>
      <vt:lpstr>Responsibility for Coursework</vt:lpstr>
      <vt:lpstr>Promote Lifelong Learning</vt:lpstr>
      <vt:lpstr>Policies</vt:lpstr>
      <vt:lpstr>Grading</vt:lpstr>
      <vt:lpstr>My Pledge to Students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Demará Ivanič</dc:creator>
  <cp:lastModifiedBy>Demará Ivanič</cp:lastModifiedBy>
  <cp:revision>17</cp:revision>
  <dcterms:created xsi:type="dcterms:W3CDTF">2013-08-20T12:51:18Z</dcterms:created>
  <dcterms:modified xsi:type="dcterms:W3CDTF">2015-06-29T08:40:39Z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